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6" r:id="rId3"/>
    <p:sldId id="325" r:id="rId4"/>
    <p:sldId id="327" r:id="rId5"/>
    <p:sldId id="329" r:id="rId6"/>
    <p:sldId id="330" r:id="rId7"/>
    <p:sldId id="328" r:id="rId8"/>
    <p:sldId id="333" r:id="rId9"/>
    <p:sldId id="332" r:id="rId10"/>
    <p:sldId id="331" r:id="rId11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FFF"/>
    <a:srgbClr val="3B7CFF"/>
    <a:srgbClr val="377AFF"/>
    <a:srgbClr val="004070"/>
    <a:srgbClr val="3377FF"/>
    <a:srgbClr val="3399FF"/>
    <a:srgbClr val="6699FF"/>
    <a:srgbClr val="68B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7.0120464045661593E-2"/>
          <c:y val="4.8385711356545541E-2"/>
        </c:manualLayout>
      </c:layout>
      <c:overlay val="1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Лист1!$A$65</c:f>
              <c:strCache>
                <c:ptCount val="1"/>
                <c:pt idx="0">
                  <c:v>Доля педагогов, занимающихся с одаренными детьми, от общего числа педагогов в муниципалитете, 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Лист1!$B$64:$D$64</c:f>
              <c:strCache>
                <c:ptCount val="3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</c:strCache>
            </c:strRef>
          </c:cat>
          <c:val>
            <c:numRef>
              <c:f>Лист1!$B$65:$D$65</c:f>
              <c:numCache>
                <c:formatCode>General</c:formatCode>
                <c:ptCount val="3"/>
                <c:pt idx="0">
                  <c:v>10</c:v>
                </c:pt>
                <c:pt idx="1">
                  <c:v>10.7</c:v>
                </c:pt>
                <c:pt idx="2">
                  <c:v>11.5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366680"/>
        <c:axId val="165367072"/>
      </c:barChart>
      <c:catAx>
        <c:axId val="165366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5367072"/>
        <c:crosses val="autoZero"/>
        <c:auto val="1"/>
        <c:lblAlgn val="ctr"/>
        <c:lblOffset val="100"/>
        <c:noMultiLvlLbl val="0"/>
      </c:catAx>
      <c:valAx>
        <c:axId val="1653670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653666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dirty="0"/>
              <a:t>Доля участников конкурсных мероприятий, проводимых  на уровне города,  от общего числа учащихся 1-11 </a:t>
            </a:r>
            <a:r>
              <a:rPr lang="ru-RU" dirty="0" err="1"/>
              <a:t>кл</a:t>
            </a:r>
            <a:r>
              <a:rPr lang="ru-RU" dirty="0" smtClean="0"/>
              <a:t>., %</a:t>
            </a:r>
            <a:endParaRPr lang="ru-RU" dirty="0"/>
          </a:p>
        </c:rich>
      </c:tx>
      <c:layout>
        <c:manualLayout>
          <c:xMode val="edge"/>
          <c:yMode val="edge"/>
          <c:x val="7.0542356892119198E-2"/>
          <c:y val="4.53521037345056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Доля участников конкурсных мероприятий, проводимых  на уровне города,  от общего числа учащихся 1-11 кл.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Лист1!$B$3:$D$3</c:f>
              <c:strCache>
                <c:ptCount val="3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81</c:v>
                </c:pt>
                <c:pt idx="1">
                  <c:v>83</c:v>
                </c:pt>
                <c:pt idx="2">
                  <c:v>84.1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367856"/>
        <c:axId val="165368248"/>
      </c:barChart>
      <c:catAx>
        <c:axId val="165367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165368248"/>
        <c:crosses val="autoZero"/>
        <c:auto val="1"/>
        <c:lblAlgn val="ctr"/>
        <c:lblOffset val="100"/>
        <c:noMultiLvlLbl val="0"/>
      </c:catAx>
      <c:valAx>
        <c:axId val="1653682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653678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Лист1!$A$44</c:f>
              <c:strCache>
                <c:ptCount val="1"/>
                <c:pt idx="0">
                  <c:v>Количество обучающихся, занесенных в БД «Одаренные дети Красноярья»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777777777777801E-2"/>
                  <c:y val="-3.2407407407407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555555555555558E-2"/>
                  <c:y val="-4.629629629629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000000000000001E-2"/>
                  <c:y val="-4.629629629629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Лист1!$B$43:$D$43</c:f>
              <c:strCache>
                <c:ptCount val="3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</c:strCache>
            </c:strRef>
          </c:cat>
          <c:val>
            <c:numRef>
              <c:f>Лист1!$B$44:$D$44</c:f>
              <c:numCache>
                <c:formatCode>General</c:formatCode>
                <c:ptCount val="3"/>
                <c:pt idx="0">
                  <c:v>969</c:v>
                </c:pt>
                <c:pt idx="1">
                  <c:v>1207</c:v>
                </c:pt>
                <c:pt idx="2">
                  <c:v>1822</c:v>
                </c:pt>
              </c:numCache>
            </c:numRef>
          </c:val>
        </c:ser>
        <c:ser>
          <c:idx val="1"/>
          <c:order val="1"/>
          <c:tx>
            <c:strRef>
              <c:f>Лист1!$A$45</c:f>
              <c:strCache>
                <c:ptCount val="1"/>
                <c:pt idx="0">
                  <c:v>Количество достижений, занесенных в БД «Одаренные дети Красноярья»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Лист1!$B$43:$D$43</c:f>
              <c:strCache>
                <c:ptCount val="3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</c:strCache>
            </c:strRef>
          </c:cat>
          <c:val>
            <c:numRef>
              <c:f>Лист1!$B$45:$D$45</c:f>
              <c:numCache>
                <c:formatCode>General</c:formatCode>
                <c:ptCount val="3"/>
                <c:pt idx="0">
                  <c:v>1822</c:v>
                </c:pt>
                <c:pt idx="1">
                  <c:v>2529</c:v>
                </c:pt>
                <c:pt idx="2">
                  <c:v>3625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830824"/>
        <c:axId val="163217992"/>
      </c:barChart>
      <c:catAx>
        <c:axId val="164830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163217992"/>
        <c:crosses val="autoZero"/>
        <c:auto val="1"/>
        <c:lblAlgn val="ctr"/>
        <c:lblOffset val="100"/>
        <c:noMultiLvlLbl val="0"/>
      </c:catAx>
      <c:valAx>
        <c:axId val="1632179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648308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AAC8DC-D335-4857-A56D-271A1EF41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0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456BF-F03F-4CFB-9646-36AC49DD4B68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B3080-0FA7-424B-8526-82D1FBA97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05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B3080-0FA7-424B-8526-82D1FBA973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33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1C86C-71C7-4485-A731-055007A37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15B12-6678-483A-B776-AE4E995CC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B3C76-A622-47F1-896A-CCE8A1F42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2E824-91B9-4ECE-B52F-5B78127D1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07FBB-6C96-426B-A7B4-B1E26C440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C6F39-EFE0-446B-8F36-A3DCD3E9C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6ED51-2321-48AF-90F1-41685FEDC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BE16-6C0B-428B-932B-AFBC487B3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670AD-50B3-4325-8AB5-7913B1608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9B3EA-7E88-4A2D-A152-C610D6A94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CD69C-ABC4-4E75-8FA9-A4C166560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CCAF2D-D989-4662-BC0D-A3E26D69A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Заголовок 8"/>
          <p:cNvSpPr>
            <a:spLocks noGrp="1"/>
          </p:cNvSpPr>
          <p:nvPr>
            <p:ph type="ctrTitle"/>
          </p:nvPr>
        </p:nvSpPr>
        <p:spPr>
          <a:xfrm>
            <a:off x="1099269" y="5517232"/>
            <a:ext cx="7715280" cy="857256"/>
          </a:xfrm>
        </p:spPr>
        <p:txBody>
          <a:bodyPr/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endParaRPr lang="ru-RU" sz="2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15246" y="1266781"/>
            <a:ext cx="80287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2800" b="1" dirty="0" smtClean="0">
                <a:latin typeface="Times New Roman"/>
                <a:ea typeface="Calibri"/>
              </a:rPr>
              <a:t>Присуждение денежных поощрений как механизм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выявления и поддержки талантливых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ЗАТО 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Зеленогорска Красноярского края</a:t>
            </a: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F:\ДОМОЙ!!!_08.09.17\Премия мэра выпускникам 27.06.2017\DSC_12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01008"/>
            <a:ext cx="2376264" cy="1482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D:\ФОТО\2017\Премия мэра выпускникам 27.06.2017\DSC_16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005064"/>
            <a:ext cx="2767887" cy="1779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D:\ФОТО\2017\Премия мэра выпускникам 27.06.2017\IMG_01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725144"/>
            <a:ext cx="2484139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0"/>
            <a:ext cx="8172400" cy="1556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Команда проекта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081300"/>
              </p:ext>
            </p:extLst>
          </p:nvPr>
        </p:nvGraphicFramePr>
        <p:xfrm>
          <a:off x="0" y="1484784"/>
          <a:ext cx="9144001" cy="4680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229"/>
                <a:gridCol w="5136899"/>
                <a:gridCol w="3419873"/>
              </a:tblGrid>
              <a:tr h="43030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ФИО, должность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контакты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588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 indent="0" algn="l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Корчашкин Павел Евгеньевич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180000"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Глава ЗАТО г.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Зеленогорска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+7(391)69 95101</a:t>
                      </a:r>
                    </a:p>
                    <a:p>
                      <a:pPr marL="0" inden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zato_glava@admin.zelenogorsk.ru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388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 indent="0" algn="l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Коваленко Лариса Васильевна,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заместитель главы Администрации ЗАТО</a:t>
                      </a:r>
                    </a:p>
                    <a:p>
                      <a:pPr marL="180000"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 Зеленогорска по вопросам социальной сферы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+7(391)69 95105</a:t>
                      </a:r>
                    </a:p>
                    <a:p>
                      <a:pPr marL="0" inden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klb@admin.zelenogorsk.ru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388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 indent="0"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Парфенчикова Людмила Владимировна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 indent="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руководитель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Управления образования Администрации ЗАТО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 Зеленогорска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+7(391)69 35198</a:t>
                      </a:r>
                    </a:p>
                    <a:p>
                      <a:pPr marL="0" inden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+7(923)3127473</a:t>
                      </a:r>
                    </a:p>
                    <a:p>
                      <a:pPr marL="0" inden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secretar@guo.zelenogorsk.ru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388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 indent="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Чернова Марина Олеговна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180000" indent="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ведущий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специалист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Управления образования Администрации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ЗАТО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Зеленогорска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+7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391)69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38548,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inspektor3@guo.zelenogorsk.ru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72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 inden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Китаева Ольга Петровна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180000" inden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заместитель директора МКУ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ЦОДОУ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+7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391)69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33487,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gmc@guo.zelenogorsk.ru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5529" y="6381750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552E824-91B9-4ECE-B52F-5B78127D10F8}" type="slidenum"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5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Содержимое 7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087970"/>
          </a:xfrm>
          <a:ln>
            <a:noFill/>
          </a:ln>
        </p:spPr>
        <p:txBody>
          <a:bodyPr lIns="360000" rIns="360000"/>
          <a:lstStyle/>
          <a:p>
            <a:pPr marL="0" indent="0" algn="ct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закон об образовании  № 273-ФЗ «Об образовании в Российской Федерации»</a:t>
            </a:r>
          </a:p>
          <a:p>
            <a:pPr lvl="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Национальная образовательная инициатива "Наша новая школа« от 04.02.2010 г.</a:t>
            </a:r>
          </a:p>
          <a:p>
            <a:pPr lvl="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Концепция общенациональной системы выявления и развития молодых талантов 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03.04.2012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</a:t>
            </a:r>
          </a:p>
          <a:p>
            <a:pPr lvl="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Концепция развития дополнительного образования детей от 04.09.2014 г.</a:t>
            </a:r>
          </a:p>
          <a:p>
            <a:pPr lvl="0">
              <a:buFontTx/>
              <a:buChar char="-"/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</a:t>
            </a:r>
            <a:r>
              <a:rPr lang="ru-RU" sz="1600" b="1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ru-RU" sz="16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0"/>
            <a:ext cx="8172400" cy="1556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Предпосылки в реализации проекта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72171"/>
            <a:ext cx="2133600" cy="476250"/>
          </a:xfrm>
        </p:spPr>
        <p:txBody>
          <a:bodyPr/>
          <a:lstStyle/>
          <a:p>
            <a:pPr>
              <a:defRPr/>
            </a:pPr>
            <a:fld id="{9552E824-91B9-4ECE-B52F-5B78127D10F8}" type="slidenum"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8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Содержимое 7"/>
          <p:cNvSpPr>
            <a:spLocks noGrp="1"/>
          </p:cNvSpPr>
          <p:nvPr>
            <p:ph idx="1"/>
          </p:nvPr>
        </p:nvSpPr>
        <p:spPr>
          <a:xfrm>
            <a:off x="251520" y="1585467"/>
            <a:ext cx="8784976" cy="5155901"/>
          </a:xfrm>
          <a:ln>
            <a:noFill/>
          </a:ln>
        </p:spPr>
        <p:txBody>
          <a:bodyPr/>
          <a:lstStyle/>
          <a:p>
            <a:pPr marL="0" indent="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необходимость на уровне муниципалитета формы поощрения одаренных обучающихся и их педагогов по итогам их деятельности </a:t>
            </a:r>
          </a:p>
          <a:p>
            <a:pPr marL="0" indent="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недостаток дополнительных методов стимулирования одаренных  обучающихся к достижению более высоких наград  на краевом и федеральном уровнях</a:t>
            </a:r>
          </a:p>
          <a:p>
            <a:pPr marL="0" indent="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отсутствие способов оценки работы педагогов с одаренными детьми</a:t>
            </a:r>
          </a:p>
          <a:p>
            <a:pPr marL="0" indent="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невысокий уровень вовлеченности школьников в конкурсные мероприятия </a:t>
            </a:r>
          </a:p>
          <a:p>
            <a:pPr marL="0" indent="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недостаток мер в сфере образования для повышения мотивации детей к учебе, к желанию учиться</a:t>
            </a:r>
          </a:p>
          <a:p>
            <a:pPr marL="0" lvl="0" indent="0" algn="ctr"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Участники внедрения Проекта 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Администрация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ЗАТО г. Зеленогорска</a:t>
            </a:r>
          </a:p>
          <a:p>
            <a:pPr marL="0" lvl="0" indent="0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Администрации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ЗАТО г. Зеленогорска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Комитет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делам культуры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Зеленогорска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Комитет по делам физической культуры и спорта г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Зеленогорска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руководители образовательных учреждений</a:t>
            </a:r>
          </a:p>
          <a:p>
            <a:pPr marL="0" lvl="0" indent="0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педагоги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образовательных учреждений</a:t>
            </a:r>
          </a:p>
          <a:p>
            <a:pPr marL="0" lvl="0" indent="0">
              <a:buFontTx/>
              <a:buChar char="-"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обучающиеся</a:t>
            </a:r>
          </a:p>
          <a:p>
            <a:pPr marL="0" lvl="0" indent="0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родители</a:t>
            </a:r>
          </a:p>
          <a:p>
            <a:pPr marL="0" lvl="0" indent="0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СМИ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Зеленогорска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Char char="-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</a:t>
            </a:r>
            <a:r>
              <a:rPr lang="ru-RU" sz="1600" b="1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ru-RU" sz="16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0"/>
            <a:ext cx="8172400" cy="1556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Проблемы, на решение которых рассчитана </a:t>
            </a:r>
          </a:p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552E824-91B9-4ECE-B52F-5B78127D10F8}" type="slidenum"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5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Содержимое 7"/>
          <p:cNvSpPr>
            <a:spLocks noGrp="1"/>
          </p:cNvSpPr>
          <p:nvPr>
            <p:ph idx="1"/>
          </p:nvPr>
        </p:nvSpPr>
        <p:spPr>
          <a:xfrm>
            <a:off x="0" y="1548000"/>
            <a:ext cx="9144000" cy="2529072"/>
          </a:xfrm>
          <a:ln>
            <a:noFill/>
          </a:ln>
        </p:spPr>
        <p:txBody>
          <a:bodyPr lIns="360000" tIns="0" rIns="360000" bIns="0"/>
          <a:lstStyle/>
          <a:p>
            <a:pPr algn="just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присуждение премий Главы ЗАТО г. Зеленогорска одаренным обучающимся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(5-10 классы, выпускники школ);</a:t>
            </a:r>
          </a:p>
          <a:p>
            <a:pPr algn="just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материальное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стимулирование педагогов, работающих с талантливыми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детьми;</a:t>
            </a:r>
          </a:p>
          <a:p>
            <a:pPr algn="just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присуждение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стипендий генерального директора АО «ПО ЭХЗ»</a:t>
            </a:r>
          </a:p>
          <a:p>
            <a:pPr marL="0" indent="0" algn="just"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Историческая справка: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Премия (стипендия) обучающимся  учреждена с 2005 года. В течение 12 лет свыше 500 обучающихся 5-11 классов удостоены премии (стипендии) Главы города.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Денежное поощрение педагогов, работающих с одаренными детьми, впервые применилось в 2010 году при финансовой поддержке ОАО «ПО ЭХЗ» 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b="1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ru-RU" sz="16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085935"/>
              </p:ext>
            </p:extLst>
          </p:nvPr>
        </p:nvGraphicFramePr>
        <p:xfrm>
          <a:off x="0" y="4077072"/>
          <a:ext cx="9143999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624"/>
                <a:gridCol w="2880320"/>
                <a:gridCol w="2736304"/>
                <a:gridCol w="2339751"/>
              </a:tblGrid>
              <a:tr h="7920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обучения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обучающихся, удостоенных премии Главы ЗАТО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г. Зеленогорска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обучающихся, удостоенных премии Главы ЗАТО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г. Зеленогорска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педагогов, награжденных денежной премией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334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94 чел.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 проводилась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334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91 чел.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334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88 чел.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итоги не подведены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71600" y="0"/>
            <a:ext cx="8172400" cy="1556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Практика проведения конкурсных отборов </a:t>
            </a:r>
          </a:p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получение денежных поощрений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г. Зеленогорске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5421" y="6381750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552E824-91B9-4ECE-B52F-5B78127D10F8}" type="slidenum"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8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Содержимое 7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3528392"/>
          </a:xfrm>
          <a:noFill/>
          <a:ln>
            <a:noFill/>
          </a:ln>
        </p:spPr>
        <p:txBody>
          <a:bodyPr lIns="360000" rIns="360000"/>
          <a:lstStyle/>
          <a:p>
            <a:pPr marL="0" indent="0"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latin typeface="Times New Roman"/>
                <a:ea typeface="Calibri"/>
              </a:rPr>
              <a:t>Постановление</a:t>
            </a:r>
            <a:r>
              <a:rPr lang="ru-RU" sz="1600" dirty="0" smtClean="0">
                <a:latin typeface="Times New Roman"/>
                <a:ea typeface="Calibri"/>
              </a:rPr>
              <a:t> </a:t>
            </a:r>
            <a:r>
              <a:rPr lang="ru-RU" sz="1600" dirty="0">
                <a:latin typeface="Times New Roman"/>
                <a:ea typeface="Calibri"/>
              </a:rPr>
              <a:t>Администрации ЗАТО г. Зеленогорска от 26.08.2011 № 316-п «Об утверждении городской долгосрочной целевой программы «Одаренные дети г. Зеленогорска» на 2012-2014 </a:t>
            </a:r>
            <a:r>
              <a:rPr lang="ru-RU" sz="1600" dirty="0" smtClean="0">
                <a:latin typeface="Times New Roman"/>
                <a:ea typeface="Calibri"/>
              </a:rPr>
              <a:t>годы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latin typeface="Times New Roman"/>
                <a:ea typeface="Calibri"/>
              </a:rPr>
              <a:t>Постановление</a:t>
            </a:r>
            <a:r>
              <a:rPr lang="ru-RU" sz="1600" dirty="0">
                <a:latin typeface="Times New Roman"/>
                <a:ea typeface="Calibri"/>
              </a:rPr>
              <a:t> Администрации ЗАТО г. Зеленогорска от </a:t>
            </a:r>
            <a:r>
              <a:rPr lang="ru-RU" sz="1600" dirty="0" smtClean="0">
                <a:latin typeface="Times New Roman"/>
                <a:ea typeface="Calibri"/>
              </a:rPr>
              <a:t> 17.08.2011 № </a:t>
            </a:r>
            <a:r>
              <a:rPr lang="ru-RU" sz="1600" dirty="0" smtClean="0">
                <a:latin typeface="Times New Roman"/>
                <a:ea typeface="Calibri"/>
              </a:rPr>
              <a:t>298-п </a:t>
            </a:r>
            <a:r>
              <a:rPr lang="ru-RU" sz="1600" dirty="0">
                <a:latin typeface="Times New Roman"/>
                <a:ea typeface="Calibri"/>
              </a:rPr>
              <a:t>«Об утверждении городской долгосрочной целевой программы «Детское техническое творчество в г. Зеленогорске» на 2012-2014 годы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smtClean="0"/>
              <a:t>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Постановление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Администрации ЗАТО г. Зеленогорска от 12.11.2015 № 295-п «Об утверждении муниципальной программы «Развитие образования в городе Зеленогорске»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Постановление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Администрации ЗАТО г. Зеленогорска от 16.05.2014   № 133-п «Об утверждении Положения «О стипендиях Главы ЗАТО г. Зеленогорска»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Постановление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Администрации ЗАТО г. Зеленогорска от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27.08.2012 № 324-п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 утверждении Положения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материальном стимулировании педагогов муниципальных образовательных учреждений, осуществляющих работу с одаренными детьми»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b="1" dirty="0" smtClean="0"/>
          </a:p>
          <a:p>
            <a:pPr algn="just">
              <a:buNone/>
            </a:pPr>
            <a:endParaRPr lang="ru-RU" sz="1600" dirty="0" smtClean="0"/>
          </a:p>
          <a:p>
            <a:pPr algn="just">
              <a:buNone/>
            </a:pPr>
            <a:r>
              <a:rPr lang="ru-RU" sz="1600" dirty="0" smtClean="0"/>
              <a:t>  </a:t>
            </a:r>
            <a:r>
              <a:rPr lang="ru-RU" sz="1600" b="1" dirty="0" smtClean="0"/>
              <a:t> </a:t>
            </a:r>
          </a:p>
          <a:p>
            <a:pPr marL="457200" indent="-457200" algn="just">
              <a:buFont typeface="+mj-lt"/>
              <a:buAutoNum type="arabicPeriod"/>
            </a:pPr>
            <a:endParaRPr lang="ru-RU" sz="16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0"/>
            <a:ext cx="8172400" cy="1556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Нормативно-правовое обеспечение практики проекта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552E824-91B9-4ECE-B52F-5B78127D10F8}" type="slidenum"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5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0"/>
            <a:ext cx="8172400" cy="1556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/>
          <a:p>
            <a:pPr marL="0" indent="0" algn="ctr">
              <a:buNone/>
            </a:pP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Выгодополучатели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стейкхолдеры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 Проекта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144795"/>
              </p:ext>
            </p:extLst>
          </p:nvPr>
        </p:nvGraphicFramePr>
        <p:xfrm>
          <a:off x="0" y="1556808"/>
          <a:ext cx="9144001" cy="4539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59"/>
                <a:gridCol w="2185940"/>
                <a:gridCol w="6666602"/>
              </a:tblGrid>
              <a:tr h="36004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Выгодополучатель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Описание выгод, полученных в результате внедрения практики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084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Обучающиеся образовательных учреждений г. Зеленогорска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мотивации к учебе, к новым достижениям, формирование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портфолио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личных достижений, выбор профессии, учет личных достижений при  поступлении в ВУЗ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884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Родители обучающихся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Повышенное внимание к образованию и воспитанию детей, поддержка их участия в конкурсах и выборе профессии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123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 образовательных  учреждений г. Зеленогорска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портфолио педагога, повышение мотивации к работе с одаренными детьми, зачет результата в конкурсе педагогов, работающих с одаренными детьми, стимулирующие выплаты к заработной плате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00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Руководители образовательных учреждений г. Зеленогорска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Анализ,  совершенствование работы с одаренными детьми и профориентационной работе в образовательном учреждении, стимулирующие выплаты к заработной плате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696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Жители города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положительного имиджа городской системы образования, мотивация к обучению детей в образовательных учреждениях города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10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Муниципалитет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Демонстрация лучших результатов сферы образования,   формирование положительного имиджа городской системы образования, формирование базы данных «Одаренные дети Красноярья», развитие системы работы с талантливой молодежью, стратегия развития профориентационной работы со школьниками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17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Красноярский край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базы данных «Одаренные дети Красноярья»,  развитие системы работы с талантливой молодежью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380385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552E824-91B9-4ECE-B52F-5B78127D10F8}" type="slidenum"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5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0"/>
            <a:ext cx="8172400" cy="1556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Смета бюджета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78927"/>
              </p:ext>
            </p:extLst>
          </p:nvPr>
        </p:nvGraphicFramePr>
        <p:xfrm>
          <a:off x="0" y="1558067"/>
          <a:ext cx="9143999" cy="4934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229"/>
                <a:gridCol w="7239279"/>
                <a:gridCol w="1317491"/>
              </a:tblGrid>
              <a:tr h="272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Статья затрат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затрат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26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6985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Выплата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премий Главы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ЗАТО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г. Зеленогорска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обучающимся 5-10 классов муниципальных образовательных учреждений   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60 000,00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626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6985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Выплата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премий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Главы ЗАТО г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. Зеленогорска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выпускникам муниципальных образовательных учреждений   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222 000,00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72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6985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Приобретение сертификатов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2 275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, 00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72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6985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Приобретение рамок 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14 560,00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72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6985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Приобретение цветов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29 575,00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72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6985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Итого: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328 410,00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626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6985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Выплата денежных поощрений педагогам  муниципальных образовательных учреждений 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230 000,00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72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6985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Приобретение сертификатов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1 150,00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72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6985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Приобретение рамок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7 360,00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72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6985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Приобретение цветов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14 950,00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7200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6985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Итого: 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253 460,00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72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6985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Выплата стипендий генерального директора АО «ПО ЭХЗ»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Calibri"/>
                          <a:cs typeface="Calibri"/>
                        </a:rPr>
                        <a:t>96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Calibri"/>
                        </a:rPr>
                        <a:t>000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,00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72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6985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сертификатов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400,0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Calibri"/>
                        </a:rPr>
                        <a:t>0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72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6985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рамок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1 640,00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72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6985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цветов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Calibri"/>
                        </a:rPr>
                        <a:t>9 000,00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7200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6985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Итого: 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Calibri"/>
                        </a:rPr>
                        <a:t>107 040,00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399" y="6381750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552E824-91B9-4ECE-B52F-5B78127D10F8}" type="slidenum"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5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819641"/>
              </p:ext>
            </p:extLst>
          </p:nvPr>
        </p:nvGraphicFramePr>
        <p:xfrm>
          <a:off x="4427984" y="4337720"/>
          <a:ext cx="460851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519566"/>
              </p:ext>
            </p:extLst>
          </p:nvPr>
        </p:nvGraphicFramePr>
        <p:xfrm>
          <a:off x="0" y="4337720"/>
          <a:ext cx="435597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71600" y="0"/>
            <a:ext cx="8172400" cy="1556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Показатели 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014654"/>
              </p:ext>
            </p:extLst>
          </p:nvPr>
        </p:nvGraphicFramePr>
        <p:xfrm>
          <a:off x="0" y="1556792"/>
          <a:ext cx="466209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2" descr="F:\ДОМОЙ!!!_08.09.17\Премия мэра выпускникам 27.06.2017\DSC_11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593997" cy="2411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552E824-91B9-4ECE-B52F-5B78127D10F8}" type="slidenum"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9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ДОМОЙ!!!_08.09.17\Премия мэра выпускникам 27.06.2017\DSC_12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44121"/>
            <a:ext cx="3345626" cy="2526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2" name="TextBox 11"/>
          <p:cNvSpPr txBox="1"/>
          <p:nvPr/>
        </p:nvSpPr>
        <p:spPr>
          <a:xfrm>
            <a:off x="4108060" y="1508335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«Учиться – это модно,  хорошо учиться – старт  к привлечению дивидендов»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://www.ecp.ru/sites/default/files/download/news/2017/17-01-27/images/dsc_69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3896656" cy="2795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4" name="Picture 2" descr="http://izgr.ru/files/2017/01/27/21/48928_news_14855281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82123"/>
            <a:ext cx="3356822" cy="1888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5" name="TextBox 14"/>
          <p:cNvSpPr txBox="1"/>
          <p:nvPr/>
        </p:nvSpPr>
        <p:spPr>
          <a:xfrm>
            <a:off x="4499992" y="5277390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Привлечение внимания школьников и родителей к учебе, к формированию успешной личности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0"/>
            <a:ext cx="8172400" cy="1556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Показатели проекта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(«скрытые» эффекты от внедрения проекта)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552E824-91B9-4ECE-B52F-5B78127D10F8}" type="slidenum"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5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3810</TotalTime>
  <Words>993</Words>
  <Application>Microsoft Office PowerPoint</Application>
  <PresentationFormat>Экран (4:3)</PresentationFormat>
  <Paragraphs>208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Оформление по умолчанию</vt:lpstr>
      <vt:lpstr>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Сперанский Михаил Викторович</cp:lastModifiedBy>
  <cp:revision>1134</cp:revision>
  <cp:lastPrinted>1601-01-01T00:00:00Z</cp:lastPrinted>
  <dcterms:created xsi:type="dcterms:W3CDTF">1601-01-01T00:00:00Z</dcterms:created>
  <dcterms:modified xsi:type="dcterms:W3CDTF">2017-09-15T11:33:06Z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